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300" r:id="rId5"/>
    <p:sldId id="290" r:id="rId6"/>
    <p:sldId id="303" r:id="rId7"/>
    <p:sldId id="304" r:id="rId8"/>
    <p:sldId id="297" r:id="rId9"/>
    <p:sldId id="293" r:id="rId10"/>
    <p:sldId id="305" r:id="rId11"/>
    <p:sldId id="306" r:id="rId12"/>
    <p:sldId id="307" r:id="rId13"/>
    <p:sldId id="308" r:id="rId14"/>
    <p:sldId id="301" r:id="rId15"/>
    <p:sldId id="294" r:id="rId16"/>
    <p:sldId id="309" r:id="rId17"/>
    <p:sldId id="310" r:id="rId18"/>
    <p:sldId id="302" r:id="rId19"/>
    <p:sldId id="295" r:id="rId20"/>
    <p:sldId id="311" r:id="rId21"/>
    <p:sldId id="265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 userDrawn="1">
          <p15:clr>
            <a:srgbClr val="A4A3A4"/>
          </p15:clr>
        </p15:guide>
        <p15:guide id="2" pos="38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8C3"/>
    <a:srgbClr val="0BF1F5"/>
    <a:srgbClr val="2459CD"/>
    <a:srgbClr val="251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38" y="78"/>
      </p:cViewPr>
      <p:guideLst>
        <p:guide orient="horz" pos="2180"/>
        <p:guide pos="38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png"/><Relationship Id="rId4" Type="http://schemas.openxmlformats.org/officeDocument/2006/relationships/tags" Target="../tags/tag4.xml"/><Relationship Id="rId3" Type="http://schemas.openxmlformats.org/officeDocument/2006/relationships/image" Target="../media/image1.png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/Users/michaelxu1008/Library/Containers/com.kingsoft.wpsoffice.mac/Data/tmp/picturecompress_20241002094614/output_1.pngoutput_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0400" cy="6862725"/>
          </a:xfrm>
          <a:prstGeom prst="rect">
            <a:avLst/>
          </a:prstGeom>
        </p:spPr>
      </p:pic>
      <p:pic>
        <p:nvPicPr>
          <p:cNvPr id="16" name="图片 15" descr="3bec9f629f7af8c1400c0eeb5f8fa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1825" y="414655"/>
            <a:ext cx="2502535" cy="887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/Users/michaelxu1008/Library/Containers/com.kingsoft.wpsoffice.mac/Data/tmp/picturecompress_20241002094614/output_1.pngoutput_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0400" cy="6862725"/>
          </a:xfrm>
          <a:prstGeom prst="rect">
            <a:avLst/>
          </a:prstGeom>
        </p:spPr>
      </p:pic>
      <p:pic>
        <p:nvPicPr>
          <p:cNvPr id="17" name="图片 16" descr="3bec9f629f7af8c1400c0eeb5f8fa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610600" y="414655"/>
            <a:ext cx="2502535" cy="887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5.png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9" Type="http://schemas.openxmlformats.org/officeDocument/2006/relationships/image" Target="../media/image4.png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C:/Users/1/Desktop/333333.jpg333333"/>
          <p:cNvPicPr>
            <a:picLocks noChangeAspect="1"/>
          </p:cNvPicPr>
          <p:nvPr/>
        </p:nvPicPr>
        <p:blipFill>
          <a:blip r:embed="rId1"/>
          <a:srcRect t="701" b="701"/>
          <a:stretch>
            <a:fillRect/>
          </a:stretch>
        </p:blipFill>
        <p:spPr>
          <a:xfrm>
            <a:off x="-95885" y="0"/>
            <a:ext cx="12364720" cy="68573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70580" y="199326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99795" y="2267585"/>
            <a:ext cx="10197465" cy="14865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4500" dirty="0">
                <a:solidFill>
                  <a:srgbClr val="0018C3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202</a:t>
            </a:r>
            <a:r>
              <a:rPr lang="en-US" altLang="zh-CN" sz="4500" dirty="0">
                <a:solidFill>
                  <a:srgbClr val="0018C3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6</a:t>
            </a:r>
            <a:r>
              <a:rPr lang="zh-CN" altLang="en-US" sz="4500" dirty="0">
                <a:solidFill>
                  <a:srgbClr val="0018C3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年“</a:t>
            </a:r>
            <a:r>
              <a:rPr lang="en-US" altLang="zh-CN" sz="4500" dirty="0" err="1">
                <a:solidFill>
                  <a:srgbClr val="0018C3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数据要素</a:t>
            </a:r>
            <a:r>
              <a:rPr lang="zh-CN" altLang="en-US" sz="4500" dirty="0">
                <a:solidFill>
                  <a:srgbClr val="0018C3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×”大赛福建分赛</a:t>
            </a:r>
            <a:endParaRPr lang="en-US" altLang="zh-CN" sz="4500" dirty="0">
              <a:solidFill>
                <a:srgbClr val="0018C3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  <a:p>
            <a:pPr algn="ctr"/>
            <a:r>
              <a:rPr lang="en-US" altLang="zh-CN" sz="4500" dirty="0" err="1">
                <a:solidFill>
                  <a:srgbClr val="0018C3"/>
                </a:solidFill>
                <a:latin typeface="Times New Roman" panose="02020603050405020304" charset="0"/>
                <a:ea typeface="微软雅黑" panose="020B0503020204020204" charset="-122"/>
                <a:cs typeface="Times New Roman" panose="02020603050405020304" charset="0"/>
                <a:sym typeface="+mn-ea"/>
              </a:rPr>
              <a:t>XXXX赛道</a:t>
            </a:r>
            <a:endParaRPr lang="en-US" altLang="zh-CN" sz="4500" dirty="0">
              <a:solidFill>
                <a:srgbClr val="0018C3"/>
              </a:solidFill>
              <a:latin typeface="Times New Roman" panose="02020603050405020304" charset="0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42365" y="4238625"/>
            <a:ext cx="9800590" cy="14865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0018C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项</a:t>
            </a:r>
            <a:r>
              <a:rPr lang="en-US" altLang="zh-CN" sz="2000" dirty="0">
                <a:solidFill>
                  <a:srgbClr val="0018C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2000" dirty="0">
                <a:solidFill>
                  <a:srgbClr val="0018C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目</a:t>
            </a:r>
            <a:r>
              <a:rPr lang="en-US" altLang="zh-CN" sz="2000" dirty="0">
                <a:solidFill>
                  <a:srgbClr val="0018C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000" dirty="0">
                <a:solidFill>
                  <a:srgbClr val="0018C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名</a:t>
            </a:r>
            <a:r>
              <a:rPr lang="en-US" altLang="zh-CN" sz="2000" dirty="0">
                <a:solidFill>
                  <a:srgbClr val="0018C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000" dirty="0">
                <a:solidFill>
                  <a:srgbClr val="0018C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称：</a:t>
            </a:r>
            <a:r>
              <a:rPr lang="en-US" altLang="zh-CN" sz="2000" dirty="0">
                <a:solidFill>
                  <a:srgbClr val="0018C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XXXXXXXXXXXX</a:t>
            </a:r>
            <a:endParaRPr lang="zh-CN" altLang="en-US" sz="2000" dirty="0">
              <a:solidFill>
                <a:srgbClr val="0018C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0018C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参赛单位名称：</a:t>
            </a:r>
            <a:r>
              <a:rPr lang="en-US" altLang="zh-CN" sz="2000" dirty="0">
                <a:solidFill>
                  <a:srgbClr val="0018C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XXXXXXXXXXXX</a:t>
            </a:r>
            <a:endParaRPr lang="en-US" altLang="zh-CN" sz="2000" dirty="0">
              <a:solidFill>
                <a:srgbClr val="0018C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 descr="未标题-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770" y="753110"/>
            <a:ext cx="2869565" cy="1435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1/Desktop/333333.jpg333333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249785" cy="6857365"/>
          </a:xfrm>
          <a:prstGeom prst="rect">
            <a:avLst/>
          </a:prstGeom>
        </p:spPr>
      </p:pic>
      <p:pic>
        <p:nvPicPr>
          <p:cNvPr id="3" name="图片 2" descr="未标题-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75" y="263525"/>
            <a:ext cx="2074545" cy="1037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8490" y="1560830"/>
            <a:ext cx="11301730" cy="473138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>
                <a:solidFill>
                  <a:srgbClr val="0018C3"/>
                </a:solidFill>
                <a:latin typeface="Calibri" panose="020F0502020204030204" charset="0"/>
              </a:rPr>
              <a:t>描述所申报项目方案在数据标准化管理、数据伦理治理、数据全生命周期管理、数据合规、数据安全运营等方面的情况。</a:t>
            </a: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150000"/>
              </a:lnSpc>
              <a:buNone/>
            </a:pP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8965" y="1025525"/>
            <a:ext cx="285559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18C3"/>
                </a:solidFill>
                <a:latin typeface="微软雅黑" panose="020B0503020204020204" charset="-122"/>
                <a:ea typeface="微软雅黑" panose="020B0503020204020204" charset="-122"/>
              </a:rPr>
              <a:t>数据治理</a:t>
            </a:r>
            <a:endParaRPr lang="zh-CN" altLang="en-US" sz="3200" dirty="0">
              <a:solidFill>
                <a:srgbClr val="0018C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1/Desktop/333333.jpg333333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249785" cy="6857365"/>
          </a:xfrm>
          <a:prstGeom prst="rect">
            <a:avLst/>
          </a:prstGeom>
        </p:spPr>
      </p:pic>
      <p:pic>
        <p:nvPicPr>
          <p:cNvPr id="3" name="图片 2" descr="未标题-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75" y="263525"/>
            <a:ext cx="2074545" cy="1037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8490" y="1560830"/>
            <a:ext cx="11212195" cy="473138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>
                <a:solidFill>
                  <a:srgbClr val="0018C3"/>
                </a:solidFill>
                <a:latin typeface="Calibri" panose="020F0502020204030204" charset="0"/>
              </a:rPr>
              <a:t>描述所申报项目方案在技术、数据开发模式、产品、服务等方面的创新水平，以及基于数据驱动开展模式创新和数据流通机制创新情况。</a:t>
            </a: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150000"/>
              </a:lnSpc>
              <a:buNone/>
            </a:pP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8965" y="1025525"/>
            <a:ext cx="424307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>
              <a:buFont typeface="Wingdings" panose="05000000000000000000" pitchFamily="2" charset="2"/>
              <a:buNone/>
            </a:pPr>
            <a:r>
              <a:rPr lang="zh-CN" altLang="en-US" sz="3200">
                <a:solidFill>
                  <a:srgbClr val="0018C3"/>
                </a:solidFill>
                <a:latin typeface="Calibri" panose="020F0502020204030204" charset="0"/>
                <a:sym typeface="+mn-ea"/>
              </a:rPr>
              <a:t>机制创新与模式创新</a:t>
            </a:r>
            <a:endParaRPr lang="zh-CN" altLang="en-US" sz="3200" dirty="0">
              <a:solidFill>
                <a:srgbClr val="0018C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1/Desktop/333333.jpg333333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249785" cy="6857365"/>
          </a:xfrm>
          <a:prstGeom prst="rect">
            <a:avLst/>
          </a:prstGeom>
        </p:spPr>
      </p:pic>
      <p:pic>
        <p:nvPicPr>
          <p:cNvPr id="3" name="图片 2" descr="未标题-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75" y="263525"/>
            <a:ext cx="2074545" cy="1037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8490" y="1560830"/>
            <a:ext cx="11301730" cy="473138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>
                <a:solidFill>
                  <a:srgbClr val="0018C3"/>
                </a:solidFill>
                <a:latin typeface="Calibri" panose="020F0502020204030204" charset="0"/>
              </a:rPr>
              <a:t>项目数据安全运营的保障条件。包括安全策略、安全技术、安全认证测评等方面采取了哪些措施，形成了哪些技术保障能力。</a:t>
            </a: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8965" y="1025525"/>
            <a:ext cx="424307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>
              <a:buFont typeface="Wingdings" panose="05000000000000000000" pitchFamily="2" charset="2"/>
              <a:buNone/>
            </a:pPr>
            <a:r>
              <a:rPr lang="zh-CN" altLang="en-US" sz="3200">
                <a:solidFill>
                  <a:srgbClr val="0018C3"/>
                </a:solidFill>
                <a:latin typeface="Calibri" panose="020F0502020204030204" charset="0"/>
                <a:sym typeface="+mn-ea"/>
              </a:rPr>
              <a:t>安全保障</a:t>
            </a:r>
            <a:endParaRPr lang="zh-CN" altLang="en-US" sz="3200" dirty="0">
              <a:solidFill>
                <a:srgbClr val="0018C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1/Desktop/333333.jpg333333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249785" cy="6857365"/>
          </a:xfrm>
          <a:prstGeom prst="rect">
            <a:avLst/>
          </a:prstGeom>
        </p:spPr>
      </p:pic>
      <p:pic>
        <p:nvPicPr>
          <p:cNvPr id="8" name="图片 7" descr="图片33333333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65" y="2038985"/>
            <a:ext cx="5765800" cy="2846070"/>
          </a:xfrm>
          <a:prstGeom prst="rect">
            <a:avLst/>
          </a:prstGeom>
        </p:spPr>
      </p:pic>
      <p:pic>
        <p:nvPicPr>
          <p:cNvPr id="4" name="图片 3" descr="未标题-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675" y="263525"/>
            <a:ext cx="2074545" cy="10375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36654" y="2734779"/>
            <a:ext cx="2937164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800" dirty="0">
                <a:solidFill>
                  <a:srgbClr val="0018C3"/>
                </a:solidFill>
                <a:latin typeface="字魂100号-方方先锋体" panose="00000500000000000000" charset="-122"/>
                <a:ea typeface="字魂100号-方方先锋体" panose="00000500000000000000" charset="-122"/>
                <a:sym typeface="inpin heiti" panose="00000500000000000000" pitchFamily="2" charset="-122"/>
              </a:rPr>
              <a:t>应用成效</a:t>
            </a:r>
            <a:endParaRPr lang="zh-CN" altLang="en-US" sz="4800" dirty="0">
              <a:solidFill>
                <a:srgbClr val="0018C3"/>
              </a:solidFill>
              <a:latin typeface="字魂100号-方方先锋体" panose="00000500000000000000" charset="-122"/>
              <a:ea typeface="字魂100号-方方先锋体" panose="00000500000000000000" charset="-122"/>
              <a:sym typeface="inpin heiti" panose="000005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73920" y="2038722"/>
            <a:ext cx="943727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lvl="2">
              <a:defRPr/>
            </a:pPr>
            <a:r>
              <a:rPr lang="en-US" altLang="zh-CN" sz="2400" dirty="0">
                <a:solidFill>
                  <a:srgbClr val="0018C3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PART </a:t>
            </a:r>
            <a:endParaRPr lang="en-US" altLang="zh-CN" sz="2400" dirty="0">
              <a:solidFill>
                <a:srgbClr val="0018C3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83960" y="1351915"/>
            <a:ext cx="2006600" cy="11684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lvl="2">
              <a:defRPr/>
            </a:pPr>
            <a:r>
              <a:rPr lang="en-US" altLang="zh-CN" sz="7000" dirty="0">
                <a:solidFill>
                  <a:srgbClr val="0018C3"/>
                </a:solidFill>
                <a:latin typeface="Times New Roman" panose="02020603050405020304" charset="0"/>
                <a:ea typeface="字魂100号-方方先锋体" panose="00000500000000000000" charset="-122"/>
                <a:cs typeface="Times New Roman" panose="02020603050405020304" charset="0"/>
                <a:sym typeface="inpin heiti" panose="00000500000000000000" pitchFamily="2" charset="-122"/>
              </a:rPr>
              <a:t>03</a:t>
            </a:r>
            <a:r>
              <a:rPr lang="en-US" altLang="zh-CN" sz="2400" dirty="0">
                <a:solidFill>
                  <a:srgbClr val="0018C3"/>
                </a:solidFill>
                <a:latin typeface="Times New Roman" panose="02020603050405020304" charset="0"/>
                <a:ea typeface="inpin heiti" panose="00000500000000000000" pitchFamily="2" charset="-122"/>
                <a:cs typeface="Times New Roman" panose="02020603050405020304" charset="0"/>
                <a:sym typeface="inpin heiti" panose="00000500000000000000" pitchFamily="2" charset="-122"/>
              </a:rPr>
              <a:t> </a:t>
            </a:r>
            <a:endParaRPr lang="en-US" altLang="zh-CN" sz="2400" dirty="0">
              <a:solidFill>
                <a:srgbClr val="0018C3"/>
              </a:solidFill>
              <a:latin typeface="Times New Roman" panose="02020603050405020304" charset="0"/>
              <a:ea typeface="inpin heiti" panose="00000500000000000000" pitchFamily="2" charset="-122"/>
              <a:cs typeface="Times New Roman" panose="02020603050405020304" charset="0"/>
              <a:sym typeface="inpin heiti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1/Desktop/333333.jpg333333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249785" cy="6857365"/>
          </a:xfrm>
          <a:prstGeom prst="rect">
            <a:avLst/>
          </a:prstGeom>
        </p:spPr>
      </p:pic>
      <p:pic>
        <p:nvPicPr>
          <p:cNvPr id="7" name="图片 6" descr="未标题-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75" y="263525"/>
            <a:ext cx="2074545" cy="1037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9755" y="1520190"/>
            <a:ext cx="11092815" cy="383349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indent="0" algn="l">
              <a:lnSpc>
                <a:spcPct val="150000"/>
              </a:lnSpc>
              <a:buNone/>
            </a:pP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>
                <a:solidFill>
                  <a:srgbClr val="0018C3"/>
                </a:solidFill>
                <a:latin typeface="Calibri" panose="020F0502020204030204" charset="0"/>
              </a:rPr>
              <a:t>描述所申报项目方案是否切中所在领域重点、难点、堵点等重要需求。项目所解决问题的重要程度、问题的普遍性/代表性、问题解决程度和影响范围。</a:t>
            </a: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150000"/>
              </a:lnSpc>
              <a:buNone/>
            </a:pP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0390" y="1025525"/>
            <a:ext cx="2018030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18C3"/>
                </a:solidFill>
                <a:latin typeface="微软雅黑" panose="020B0503020204020204" charset="-122"/>
                <a:ea typeface="微软雅黑" panose="020B0503020204020204" charset="-122"/>
              </a:rPr>
              <a:t>需求痛点</a:t>
            </a:r>
            <a:endParaRPr lang="zh-CN" altLang="en-US" sz="3200" dirty="0">
              <a:solidFill>
                <a:srgbClr val="0018C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1/Desktop/333333.jpg333333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249785" cy="6857365"/>
          </a:xfrm>
          <a:prstGeom prst="rect">
            <a:avLst/>
          </a:prstGeom>
        </p:spPr>
      </p:pic>
      <p:pic>
        <p:nvPicPr>
          <p:cNvPr id="7" name="图片 6" descr="未标题-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75" y="263525"/>
            <a:ext cx="2074545" cy="1037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9755" y="1520190"/>
            <a:ext cx="11167745" cy="383349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indent="0" algn="l">
              <a:lnSpc>
                <a:spcPct val="150000"/>
              </a:lnSpc>
              <a:buNone/>
            </a:pP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>
                <a:solidFill>
                  <a:srgbClr val="0018C3"/>
                </a:solidFill>
                <a:latin typeface="Calibri" panose="020F0502020204030204" charset="0"/>
              </a:rPr>
              <a:t>结合本赛道，描述项目方案实现的降本、提效、增质等实际效果。包括但不限于项目如何体现数据要素提质增效、发挥数据赋能价值的情况。</a:t>
            </a: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150000"/>
              </a:lnSpc>
              <a:buNone/>
            </a:pP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0390" y="1025525"/>
            <a:ext cx="265112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>
              <a:buFont typeface="Wingdings" panose="05000000000000000000" pitchFamily="2" charset="2"/>
              <a:buNone/>
            </a:pPr>
            <a:r>
              <a:rPr lang="zh-CN" altLang="en-US" sz="3200">
                <a:solidFill>
                  <a:srgbClr val="0018C3"/>
                </a:solidFill>
                <a:latin typeface="Calibri" panose="020F0502020204030204" charset="0"/>
                <a:sym typeface="+mn-ea"/>
              </a:rPr>
              <a:t>质效提升成效</a:t>
            </a:r>
            <a:endParaRPr lang="zh-CN" altLang="en-US" sz="3200" dirty="0">
              <a:solidFill>
                <a:srgbClr val="0018C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1/Desktop/333333.jpg333333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249785" cy="6857365"/>
          </a:xfrm>
          <a:prstGeom prst="rect">
            <a:avLst/>
          </a:prstGeom>
        </p:spPr>
      </p:pic>
      <p:pic>
        <p:nvPicPr>
          <p:cNvPr id="7" name="图片 6" descr="未标题-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75" y="263525"/>
            <a:ext cx="2074545" cy="1037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79755" y="1520190"/>
            <a:ext cx="9882505" cy="383349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indent="0" algn="l">
              <a:lnSpc>
                <a:spcPct val="150000"/>
              </a:lnSpc>
              <a:buNone/>
            </a:pP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>
                <a:solidFill>
                  <a:srgbClr val="0018C3"/>
                </a:solidFill>
                <a:latin typeface="Calibri" panose="020F0502020204030204" charset="0"/>
              </a:rPr>
              <a:t>项目落地后带来的经济效益和社会效益。</a:t>
            </a: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0390" y="1025525"/>
            <a:ext cx="265112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>
              <a:buFont typeface="Wingdings" panose="05000000000000000000" pitchFamily="2" charset="2"/>
              <a:buNone/>
            </a:pPr>
            <a:r>
              <a:rPr lang="zh-CN" altLang="en-US" sz="3200">
                <a:solidFill>
                  <a:srgbClr val="0018C3"/>
                </a:solidFill>
                <a:latin typeface="Calibri" panose="020F0502020204030204" charset="0"/>
                <a:sym typeface="+mn-ea"/>
              </a:rPr>
              <a:t>经济社会效益</a:t>
            </a:r>
            <a:endParaRPr lang="zh-CN" altLang="en-US" sz="3200" dirty="0">
              <a:solidFill>
                <a:srgbClr val="0018C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1/Desktop/333333.jpg333333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249785" cy="6857365"/>
          </a:xfrm>
          <a:prstGeom prst="rect">
            <a:avLst/>
          </a:prstGeom>
        </p:spPr>
      </p:pic>
      <p:pic>
        <p:nvPicPr>
          <p:cNvPr id="8" name="图片 7" descr="图片33333333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65" y="2038985"/>
            <a:ext cx="5765800" cy="2846070"/>
          </a:xfrm>
          <a:prstGeom prst="rect">
            <a:avLst/>
          </a:prstGeom>
        </p:spPr>
      </p:pic>
      <p:pic>
        <p:nvPicPr>
          <p:cNvPr id="4" name="图片 3" descr="未标题-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675" y="263525"/>
            <a:ext cx="2074545" cy="10375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36654" y="2734779"/>
            <a:ext cx="2937164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800" dirty="0">
                <a:solidFill>
                  <a:srgbClr val="0018C3"/>
                </a:solidFill>
                <a:latin typeface="字魂100号-方方先锋体" panose="00000500000000000000" charset="-122"/>
                <a:ea typeface="字魂100号-方方先锋体" panose="00000500000000000000" charset="-122"/>
                <a:sym typeface="inpin heiti" panose="00000500000000000000" pitchFamily="2" charset="-122"/>
              </a:rPr>
              <a:t>商业模式</a:t>
            </a:r>
            <a:endParaRPr lang="zh-CN" altLang="en-US" sz="4800" dirty="0">
              <a:solidFill>
                <a:srgbClr val="0018C3"/>
              </a:solidFill>
              <a:latin typeface="字魂100号-方方先锋体" panose="00000500000000000000" charset="-122"/>
              <a:ea typeface="字魂100号-方方先锋体" panose="00000500000000000000" charset="-122"/>
              <a:sym typeface="inpin heiti" panose="000005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73920" y="2038722"/>
            <a:ext cx="943727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lvl="2">
              <a:defRPr/>
            </a:pPr>
            <a:r>
              <a:rPr lang="en-US" altLang="zh-CN" sz="2400" dirty="0">
                <a:solidFill>
                  <a:srgbClr val="0018C3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PART </a:t>
            </a:r>
            <a:endParaRPr lang="en-US" altLang="zh-CN" sz="2400" dirty="0">
              <a:solidFill>
                <a:srgbClr val="0018C3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83960" y="1351915"/>
            <a:ext cx="2006600" cy="11684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lvl="2">
              <a:defRPr/>
            </a:pPr>
            <a:r>
              <a:rPr lang="en-US" altLang="zh-CN" sz="7000" dirty="0">
                <a:solidFill>
                  <a:srgbClr val="0018C3"/>
                </a:solidFill>
                <a:latin typeface="Times New Roman" panose="02020603050405020304" charset="0"/>
                <a:ea typeface="字魂100号-方方先锋体" panose="00000500000000000000" charset="-122"/>
                <a:cs typeface="Times New Roman" panose="02020603050405020304" charset="0"/>
                <a:sym typeface="inpin heiti" panose="00000500000000000000" pitchFamily="2" charset="-122"/>
              </a:rPr>
              <a:t>04</a:t>
            </a:r>
            <a:r>
              <a:rPr lang="en-US" altLang="zh-CN" sz="2400" dirty="0">
                <a:solidFill>
                  <a:srgbClr val="0018C3"/>
                </a:solidFill>
                <a:latin typeface="Times New Roman" panose="02020603050405020304" charset="0"/>
                <a:ea typeface="inpin heiti" panose="00000500000000000000" pitchFamily="2" charset="-122"/>
                <a:cs typeface="Times New Roman" panose="02020603050405020304" charset="0"/>
                <a:sym typeface="inpin heiti" panose="00000500000000000000" pitchFamily="2" charset="-122"/>
              </a:rPr>
              <a:t> </a:t>
            </a:r>
            <a:endParaRPr lang="en-US" altLang="zh-CN" sz="2400" dirty="0">
              <a:solidFill>
                <a:srgbClr val="0018C3"/>
              </a:solidFill>
              <a:latin typeface="Times New Roman" panose="02020603050405020304" charset="0"/>
              <a:ea typeface="inpin heiti" panose="00000500000000000000" pitchFamily="2" charset="-122"/>
              <a:cs typeface="Times New Roman" panose="02020603050405020304" charset="0"/>
              <a:sym typeface="inpin heiti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1/Desktop/333333.jpg333333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249785" cy="6857365"/>
          </a:xfrm>
          <a:prstGeom prst="rect">
            <a:avLst/>
          </a:prstGeom>
        </p:spPr>
      </p:pic>
      <p:pic>
        <p:nvPicPr>
          <p:cNvPr id="7" name="图片 6" descr="未标题-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75" y="263525"/>
            <a:ext cx="2074545" cy="1037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9125" y="1498600"/>
            <a:ext cx="11423015" cy="430593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indent="0" algn="l">
              <a:lnSpc>
                <a:spcPct val="150000"/>
              </a:lnSpc>
              <a:buNone/>
            </a:pP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>
                <a:solidFill>
                  <a:srgbClr val="0018C3"/>
                </a:solidFill>
                <a:latin typeface="Calibri" panose="020F0502020204030204" charset="0"/>
              </a:rPr>
              <a:t>围绕解决方案的市场潜力，开展成长性分析。如潜在用户规模、行业领域、市场份额等情况。项目是否形成具有可复制、可推广的运用数据要素赋能行业的解决方案或应用模式。项目是否具备数据治理标准推广水平或数据流通生态构建水平。</a:t>
            </a: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150000"/>
              </a:lnSpc>
              <a:buNone/>
            </a:pP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600" y="1025525"/>
            <a:ext cx="289496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>
              <a:buFont typeface="Wingdings" panose="05000000000000000000" pitchFamily="2" charset="2"/>
              <a:buNone/>
            </a:pPr>
            <a:r>
              <a:rPr lang="zh-CN" altLang="en-US" sz="3200">
                <a:solidFill>
                  <a:srgbClr val="0018C3"/>
                </a:solidFill>
                <a:latin typeface="Calibri" panose="020F0502020204030204" charset="0"/>
                <a:sym typeface="+mn-ea"/>
              </a:rPr>
              <a:t>推广示范价值</a:t>
            </a:r>
            <a:endParaRPr lang="zh-CN" altLang="en-US" sz="3200" dirty="0">
              <a:solidFill>
                <a:srgbClr val="0018C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1/Desktop/333333.jpg333333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249785" cy="6857365"/>
          </a:xfrm>
          <a:prstGeom prst="rect">
            <a:avLst/>
          </a:prstGeom>
        </p:spPr>
      </p:pic>
      <p:pic>
        <p:nvPicPr>
          <p:cNvPr id="7" name="图片 6" descr="未标题-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75" y="263525"/>
            <a:ext cx="2074545" cy="1037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9125" y="1498600"/>
            <a:ext cx="11386820" cy="430593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indent="0" algn="l">
              <a:lnSpc>
                <a:spcPct val="150000"/>
              </a:lnSpc>
              <a:buNone/>
            </a:pP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>
                <a:solidFill>
                  <a:srgbClr val="0018C3"/>
                </a:solidFill>
                <a:latin typeface="Calibri" panose="020F0502020204030204" charset="0"/>
              </a:rPr>
              <a:t>说明解决方案的市场策略，包括数据来源、数据要素利用模式、产品价格、成本核算、盈利模式及稳定性、未来应用空间、推广渠道、宣传方式等，如有可提供成本、收入、未来应用空间等测算说明。</a:t>
            </a: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9600" y="1025525"/>
            <a:ext cx="289496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>
              <a:buFont typeface="Wingdings" panose="05000000000000000000" pitchFamily="2" charset="2"/>
              <a:buNone/>
            </a:pPr>
            <a:r>
              <a:rPr lang="zh-CN" altLang="en-US" sz="3200">
                <a:solidFill>
                  <a:srgbClr val="0018C3"/>
                </a:solidFill>
                <a:latin typeface="Calibri" panose="020F0502020204030204" charset="0"/>
                <a:sym typeface="+mn-ea"/>
              </a:rPr>
              <a:t>模式可持续性</a:t>
            </a:r>
            <a:endParaRPr lang="zh-CN" altLang="en-US" sz="3200" dirty="0">
              <a:solidFill>
                <a:srgbClr val="0018C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1/Desktop/333333.jpg333333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249785" cy="6857365"/>
          </a:xfrm>
          <a:prstGeom prst="rect">
            <a:avLst/>
          </a:prstGeom>
        </p:spPr>
      </p:pic>
      <p:pic>
        <p:nvPicPr>
          <p:cNvPr id="4" name="图片 3" descr="图片33333266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16150" y="1869440"/>
            <a:ext cx="3545205" cy="1449705"/>
          </a:xfrm>
          <a:prstGeom prst="rect">
            <a:avLst/>
          </a:prstGeom>
        </p:spPr>
      </p:pic>
      <p:pic>
        <p:nvPicPr>
          <p:cNvPr id="6" name="图片 5" descr="图片33333266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76035" y="1870075"/>
            <a:ext cx="3545205" cy="1449705"/>
          </a:xfrm>
          <a:prstGeom prst="rect">
            <a:avLst/>
          </a:prstGeom>
        </p:spPr>
      </p:pic>
      <p:pic>
        <p:nvPicPr>
          <p:cNvPr id="8" name="图片 7" descr="图片33333266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76035" y="3888105"/>
            <a:ext cx="3545205" cy="1449705"/>
          </a:xfrm>
          <a:prstGeom prst="rect">
            <a:avLst/>
          </a:prstGeom>
        </p:spPr>
      </p:pic>
      <p:pic>
        <p:nvPicPr>
          <p:cNvPr id="9" name="图片 8" descr="图片33333266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199005" y="3887470"/>
            <a:ext cx="3545205" cy="1449705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 bwMode="auto">
          <a:xfrm>
            <a:off x="4229100" y="569794"/>
            <a:ext cx="3733800" cy="10147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solidFill>
                  <a:srgbClr val="0018C3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CONTENTS</a:t>
            </a:r>
            <a:endParaRPr lang="en-US" altLang="zh-CN" sz="4800" b="1" dirty="0">
              <a:solidFill>
                <a:srgbClr val="0018C3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grpSp>
        <p:nvGrpSpPr>
          <p:cNvPr id="42" name="组合 41"/>
          <p:cNvGrpSpPr/>
          <p:nvPr>
            <p:custDataLst>
              <p:tags r:id="rId7"/>
            </p:custDataLst>
          </p:nvPr>
        </p:nvGrpSpPr>
        <p:grpSpPr>
          <a:xfrm>
            <a:off x="2748915" y="2114550"/>
            <a:ext cx="2443480" cy="1000125"/>
            <a:chOff x="2959100" y="2238072"/>
            <a:chExt cx="2443220" cy="1000247"/>
          </a:xfrm>
        </p:grpSpPr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2959100" y="2685234"/>
              <a:ext cx="2317093" cy="55308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3000" dirty="0">
                  <a:solidFill>
                    <a:srgbClr val="0018C3"/>
                  </a:solidFill>
                  <a:latin typeface="字魂100号-方方先锋体" panose="00000500000000000000" charset="-122"/>
                  <a:ea typeface="字魂100号-方方先锋体" panose="00000500000000000000" charset="-122"/>
                </a:rPr>
                <a:t>项目概述</a:t>
              </a:r>
              <a:endParaRPr lang="zh-CN" altLang="en-US" sz="3000" dirty="0">
                <a:solidFill>
                  <a:srgbClr val="0018C3"/>
                </a:solidFill>
                <a:latin typeface="字魂100号-方方先锋体" panose="00000500000000000000" charset="-122"/>
                <a:ea typeface="字魂100号-方方先锋体" panose="00000500000000000000" charset="-122"/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9"/>
              </p:custDataLst>
            </p:nvPr>
          </p:nvSpPr>
          <p:spPr bwMode="auto">
            <a:xfrm>
              <a:off x="2995452" y="2238072"/>
              <a:ext cx="2406868" cy="55315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fontAlgn="auto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rgbClr val="0018C3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</a:rPr>
                <a:t>PART 01</a:t>
              </a:r>
              <a:endParaRPr lang="en-US" altLang="zh-CN" sz="2400" dirty="0">
                <a:solidFill>
                  <a:srgbClr val="0018C3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endParaRPr>
            </a:p>
          </p:txBody>
        </p:sp>
      </p:grpSp>
      <p:grpSp>
        <p:nvGrpSpPr>
          <p:cNvPr id="43" name="组合 42"/>
          <p:cNvGrpSpPr/>
          <p:nvPr>
            <p:custDataLst>
              <p:tags r:id="rId10"/>
            </p:custDataLst>
          </p:nvPr>
        </p:nvGrpSpPr>
        <p:grpSpPr>
          <a:xfrm>
            <a:off x="2748915" y="4143375"/>
            <a:ext cx="2443480" cy="969010"/>
            <a:chOff x="2959100" y="2238072"/>
            <a:chExt cx="2443220" cy="969132"/>
          </a:xfrm>
        </p:grpSpPr>
        <p:sp>
          <p:nvSpPr>
            <p:cNvPr id="44" name="文本框 43"/>
            <p:cNvSpPr txBox="1"/>
            <p:nvPr>
              <p:custDataLst>
                <p:tags r:id="rId11"/>
              </p:custDataLst>
            </p:nvPr>
          </p:nvSpPr>
          <p:spPr>
            <a:xfrm>
              <a:off x="2959100" y="2685234"/>
              <a:ext cx="231709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2800" dirty="0">
                  <a:solidFill>
                    <a:srgbClr val="0018C3"/>
                  </a:solidFill>
                  <a:latin typeface="字魂100号-方方先锋体" panose="00000500000000000000" charset="-122"/>
                  <a:ea typeface="字魂100号-方方先锋体" panose="00000500000000000000" charset="-122"/>
                </a:rPr>
                <a:t>应用成效</a:t>
              </a:r>
              <a:endParaRPr lang="zh-CN" altLang="en-US" sz="2800" dirty="0">
                <a:solidFill>
                  <a:srgbClr val="0018C3"/>
                </a:solidFill>
                <a:latin typeface="字魂100号-方方先锋体" panose="00000500000000000000" charset="-122"/>
                <a:ea typeface="字魂100号-方方先锋体" panose="00000500000000000000" charset="-122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12"/>
              </p:custDataLst>
            </p:nvPr>
          </p:nvSpPr>
          <p:spPr bwMode="auto">
            <a:xfrm>
              <a:off x="2995452" y="2238072"/>
              <a:ext cx="2406868" cy="5531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2400" dirty="0">
                  <a:solidFill>
                    <a:srgbClr val="0018C3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PART 03</a:t>
              </a:r>
              <a:endParaRPr lang="en-US" altLang="zh-CN" sz="2400" dirty="0">
                <a:solidFill>
                  <a:srgbClr val="0018C3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13" name="组合 12"/>
          <p:cNvGrpSpPr/>
          <p:nvPr>
            <p:custDataLst>
              <p:tags r:id="rId13"/>
            </p:custDataLst>
          </p:nvPr>
        </p:nvGrpSpPr>
        <p:grpSpPr>
          <a:xfrm>
            <a:off x="6927215" y="2114550"/>
            <a:ext cx="2443480" cy="969010"/>
            <a:chOff x="2959100" y="2238072"/>
            <a:chExt cx="2443220" cy="969132"/>
          </a:xfrm>
        </p:grpSpPr>
        <p:sp>
          <p:nvSpPr>
            <p:cNvPr id="14" name="文本框 13"/>
            <p:cNvSpPr txBox="1"/>
            <p:nvPr>
              <p:custDataLst>
                <p:tags r:id="rId14"/>
              </p:custDataLst>
            </p:nvPr>
          </p:nvSpPr>
          <p:spPr>
            <a:xfrm>
              <a:off x="2959100" y="2685234"/>
              <a:ext cx="231709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2800" dirty="0">
                  <a:solidFill>
                    <a:srgbClr val="0018C3"/>
                  </a:solidFill>
                  <a:latin typeface="字魂100号-方方先锋体" panose="00000500000000000000" charset="-122"/>
                  <a:ea typeface="字魂100号-方方先锋体" panose="00000500000000000000" charset="-122"/>
                </a:rPr>
                <a:t>解决方案</a:t>
              </a:r>
              <a:endParaRPr lang="zh-CN" altLang="en-US" sz="2800" dirty="0">
                <a:solidFill>
                  <a:srgbClr val="0018C3"/>
                </a:solidFill>
                <a:latin typeface="字魂100号-方方先锋体" panose="00000500000000000000" charset="-122"/>
                <a:ea typeface="字魂100号-方方先锋体" panose="00000500000000000000" charset="-122"/>
              </a:endParaRPr>
            </a:p>
          </p:txBody>
        </p:sp>
        <p:sp>
          <p:nvSpPr>
            <p:cNvPr id="15" name="矩形 14"/>
            <p:cNvSpPr/>
            <p:nvPr>
              <p:custDataLst>
                <p:tags r:id="rId15"/>
              </p:custDataLst>
            </p:nvPr>
          </p:nvSpPr>
          <p:spPr bwMode="auto">
            <a:xfrm>
              <a:off x="2995452" y="2238072"/>
              <a:ext cx="2406868" cy="5531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2400" dirty="0">
                  <a:solidFill>
                    <a:srgbClr val="0018C3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PART 02</a:t>
              </a:r>
              <a:endParaRPr lang="en-US" altLang="zh-CN" sz="2400" dirty="0">
                <a:solidFill>
                  <a:srgbClr val="0018C3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49" name="组合 48"/>
          <p:cNvGrpSpPr/>
          <p:nvPr>
            <p:custDataLst>
              <p:tags r:id="rId16"/>
            </p:custDataLst>
          </p:nvPr>
        </p:nvGrpSpPr>
        <p:grpSpPr>
          <a:xfrm>
            <a:off x="6927215" y="4143375"/>
            <a:ext cx="2443480" cy="969010"/>
            <a:chOff x="2959100" y="2238072"/>
            <a:chExt cx="2443220" cy="969132"/>
          </a:xfrm>
        </p:grpSpPr>
        <p:sp>
          <p:nvSpPr>
            <p:cNvPr id="50" name="文本框 49"/>
            <p:cNvSpPr txBox="1"/>
            <p:nvPr>
              <p:custDataLst>
                <p:tags r:id="rId17"/>
              </p:custDataLst>
            </p:nvPr>
          </p:nvSpPr>
          <p:spPr>
            <a:xfrm>
              <a:off x="2959100" y="2685234"/>
              <a:ext cx="2317093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zh-CN" altLang="en-US" sz="2800" dirty="0">
                  <a:solidFill>
                    <a:srgbClr val="0018C3"/>
                  </a:solidFill>
                  <a:latin typeface="字魂100号-方方先锋体" panose="00000500000000000000" charset="-122"/>
                  <a:ea typeface="字魂100号-方方先锋体" panose="00000500000000000000" charset="-122"/>
                </a:rPr>
                <a:t>商业模式</a:t>
              </a:r>
              <a:endParaRPr lang="zh-CN" altLang="en-US" sz="2800" dirty="0">
                <a:solidFill>
                  <a:srgbClr val="0018C3"/>
                </a:solidFill>
                <a:latin typeface="字魂100号-方方先锋体" panose="00000500000000000000" charset="-122"/>
                <a:ea typeface="字魂100号-方方先锋体" panose="00000500000000000000" charset="-122"/>
              </a:endParaRPr>
            </a:p>
          </p:txBody>
        </p:sp>
        <p:sp>
          <p:nvSpPr>
            <p:cNvPr id="51" name="矩形 50"/>
            <p:cNvSpPr/>
            <p:nvPr>
              <p:custDataLst>
                <p:tags r:id="rId18"/>
              </p:custDataLst>
            </p:nvPr>
          </p:nvSpPr>
          <p:spPr bwMode="auto">
            <a:xfrm>
              <a:off x="2995452" y="2238072"/>
              <a:ext cx="2406868" cy="5531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2400" dirty="0">
                  <a:solidFill>
                    <a:srgbClr val="0018C3"/>
                  </a:solidFill>
                  <a:latin typeface="Times New Roman" panose="02020603050405020304" charset="0"/>
                  <a:ea typeface="+mj-ea"/>
                  <a:cs typeface="Times New Roman" panose="02020603050405020304" charset="0"/>
                  <a:sym typeface="+mn-ea"/>
                </a:rPr>
                <a:t>PART 04</a:t>
              </a:r>
              <a:endParaRPr lang="en-US" altLang="zh-CN" sz="2400" dirty="0">
                <a:solidFill>
                  <a:srgbClr val="0018C3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endParaRPr>
            </a:p>
          </p:txBody>
        </p:sp>
      </p:grpSp>
      <p:pic>
        <p:nvPicPr>
          <p:cNvPr id="3" name="图片 2" descr="未标题-13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845675" y="263525"/>
            <a:ext cx="2074545" cy="1037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1/Desktop/333333.jpg333333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249785" cy="6857365"/>
          </a:xfrm>
          <a:prstGeom prst="rect">
            <a:avLst/>
          </a:prstGeom>
        </p:spPr>
      </p:pic>
      <p:pic>
        <p:nvPicPr>
          <p:cNvPr id="5" name="图片 4" descr="未标题-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165" y="1066800"/>
            <a:ext cx="2500630" cy="12509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33065" y="2317750"/>
            <a:ext cx="6249670" cy="1276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7700" dirty="0">
                <a:solidFill>
                  <a:srgbClr val="0018C3"/>
                </a:solidFill>
                <a:latin typeface="Times New Roman" panose="02020603050405020304" charset="0"/>
                <a:ea typeface="思源黑体 CN Heavy" panose="020B0A00000000000000" pitchFamily="34" charset="-122"/>
                <a:cs typeface="Times New Roman" panose="02020603050405020304" charset="0"/>
              </a:rPr>
              <a:t>THANK YOU</a:t>
            </a:r>
            <a:endParaRPr lang="en-US" altLang="zh-CN" sz="7700" dirty="0">
              <a:solidFill>
                <a:srgbClr val="0018C3"/>
              </a:solidFill>
              <a:latin typeface="Times New Roman" panose="02020603050405020304" charset="0"/>
              <a:ea typeface="思源黑体 CN Heavy" panose="020B0A00000000000000" pitchFamily="34" charset="-122"/>
              <a:cs typeface="Times New Roman" panose="02020603050405020304" charset="0"/>
            </a:endParaRPr>
          </a:p>
        </p:txBody>
      </p:sp>
      <p:sp>
        <p:nvSpPr>
          <p:cNvPr id="4" name="îṣľïde"/>
          <p:cNvSpPr txBox="1"/>
          <p:nvPr/>
        </p:nvSpPr>
        <p:spPr>
          <a:xfrm>
            <a:off x="631825" y="2952396"/>
            <a:ext cx="10845798" cy="1621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altLang="zh-CN" sz="3600" dirty="0">
                <a:solidFill>
                  <a:srgbClr val="0018C3"/>
                </a:solidFill>
                <a:latin typeface="方正小标宋简体" panose="02000000000000000000" charset="-122"/>
                <a:ea typeface="方正小标宋简体" panose="02000000000000000000" charset="-122"/>
                <a:cs typeface="+mn-cs"/>
              </a:rPr>
            </a:br>
            <a:r>
              <a:rPr lang="zh-CN" altLang="en-US" sz="3100" dirty="0">
                <a:solidFill>
                  <a:srgbClr val="0018C3"/>
                </a:solidFill>
                <a:latin typeface="方正小标宋简体" panose="02000000000000000000" charset="-122"/>
                <a:ea typeface="方正小标宋简体" panose="02000000000000000000" charset="-122"/>
                <a:cs typeface="+mn-cs"/>
              </a:rPr>
              <a:t>此处请输入您的团队名称</a:t>
            </a:r>
            <a:endParaRPr lang="zh-CN" altLang="en-US" sz="3100" dirty="0">
              <a:solidFill>
                <a:srgbClr val="0018C3"/>
              </a:solidFill>
              <a:latin typeface="方正小标宋简体" panose="02000000000000000000" charset="-122"/>
              <a:ea typeface="方正小标宋简体" panose="02000000000000000000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12171" y="4497706"/>
            <a:ext cx="250008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rgbClr val="0018C3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汇  报  人：</a:t>
            </a:r>
            <a:r>
              <a:rPr lang="en-US" altLang="zh-CN" sz="2400" dirty="0">
                <a:solidFill>
                  <a:srgbClr val="0018C3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XXX</a:t>
            </a:r>
            <a:endParaRPr lang="en-US" altLang="zh-CN" sz="2400" dirty="0">
              <a:solidFill>
                <a:srgbClr val="0018C3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092824" y="4497706"/>
            <a:ext cx="3293645" cy="461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rgbClr val="0018C3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汇报时间：</a:t>
            </a:r>
            <a:r>
              <a:rPr lang="en-US" altLang="zh-CN" sz="2400" dirty="0">
                <a:solidFill>
                  <a:srgbClr val="0018C3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XX</a:t>
            </a:r>
            <a:r>
              <a:rPr lang="zh-CN" altLang="en-US" sz="2400" dirty="0">
                <a:solidFill>
                  <a:srgbClr val="0018C3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月</a:t>
            </a:r>
            <a:r>
              <a:rPr lang="en-US" altLang="zh-CN" sz="2400" dirty="0">
                <a:solidFill>
                  <a:srgbClr val="0018C3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XX</a:t>
            </a:r>
            <a:r>
              <a:rPr lang="zh-CN" altLang="en-US" sz="2400" dirty="0">
                <a:solidFill>
                  <a:srgbClr val="0018C3"/>
                </a:solidFill>
                <a:latin typeface="方正小标宋简体" panose="02000000000000000000" charset="-122"/>
                <a:ea typeface="方正小标宋简体" panose="02000000000000000000" charset="-122"/>
              </a:rPr>
              <a:t>日</a:t>
            </a:r>
            <a:endParaRPr lang="zh-CN" altLang="en-US" sz="2400" dirty="0">
              <a:solidFill>
                <a:srgbClr val="0018C3"/>
              </a:solidFill>
              <a:latin typeface="方正小标宋简体" panose="02000000000000000000" charset="-122"/>
              <a:ea typeface="方正小标宋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1/Desktop/333333.jpg333333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249785" cy="6857365"/>
          </a:xfrm>
          <a:prstGeom prst="rect">
            <a:avLst/>
          </a:prstGeom>
        </p:spPr>
      </p:pic>
      <p:pic>
        <p:nvPicPr>
          <p:cNvPr id="8" name="图片 7" descr="图片33333333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65" y="2038985"/>
            <a:ext cx="5765800" cy="2846070"/>
          </a:xfrm>
          <a:prstGeom prst="rect">
            <a:avLst/>
          </a:prstGeom>
        </p:spPr>
      </p:pic>
      <p:pic>
        <p:nvPicPr>
          <p:cNvPr id="4" name="图片 3" descr="未标题-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675" y="263525"/>
            <a:ext cx="2074545" cy="10375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36654" y="2734779"/>
            <a:ext cx="2937164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800" dirty="0">
                <a:solidFill>
                  <a:srgbClr val="0018C3"/>
                </a:solidFill>
                <a:latin typeface="字魂100号-方方先锋体" panose="00000500000000000000" charset="-122"/>
                <a:ea typeface="字魂100号-方方先锋体" panose="00000500000000000000" charset="-122"/>
                <a:sym typeface="inpin heiti" panose="00000500000000000000" pitchFamily="2" charset="-122"/>
              </a:rPr>
              <a:t>项目概述</a:t>
            </a:r>
            <a:endParaRPr lang="zh-CN" altLang="en-US" sz="4800" dirty="0">
              <a:solidFill>
                <a:srgbClr val="0018C3"/>
              </a:solidFill>
              <a:latin typeface="字魂100号-方方先锋体" panose="00000500000000000000" charset="-122"/>
              <a:ea typeface="字魂100号-方方先锋体" panose="00000500000000000000" charset="-122"/>
              <a:sym typeface="inpin heiti" panose="000005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73920" y="2038722"/>
            <a:ext cx="943727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lvl="2">
              <a:defRPr/>
            </a:pPr>
            <a:r>
              <a:rPr lang="en-US" altLang="zh-CN" sz="2400" dirty="0">
                <a:solidFill>
                  <a:srgbClr val="0018C3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PART </a:t>
            </a:r>
            <a:endParaRPr lang="en-US" altLang="zh-CN" sz="2400" dirty="0">
              <a:solidFill>
                <a:srgbClr val="0018C3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83960" y="1351915"/>
            <a:ext cx="2006600" cy="11684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lvl="2">
              <a:defRPr/>
            </a:pPr>
            <a:r>
              <a:rPr lang="en-US" altLang="zh-CN" sz="7000" dirty="0">
                <a:solidFill>
                  <a:srgbClr val="0018C3"/>
                </a:solidFill>
                <a:latin typeface="Times New Roman" panose="02020603050405020304" charset="0"/>
                <a:ea typeface="字魂100号-方方先锋体" panose="00000500000000000000" charset="-122"/>
                <a:cs typeface="Times New Roman" panose="02020603050405020304" charset="0"/>
                <a:sym typeface="inpin heiti" panose="00000500000000000000" pitchFamily="2" charset="-122"/>
              </a:rPr>
              <a:t>01</a:t>
            </a:r>
            <a:r>
              <a:rPr lang="en-US" altLang="zh-CN" sz="2400" dirty="0">
                <a:solidFill>
                  <a:srgbClr val="0018C3"/>
                </a:solidFill>
                <a:latin typeface="Times New Roman" panose="02020603050405020304" charset="0"/>
                <a:ea typeface="inpin heiti" panose="00000500000000000000" pitchFamily="2" charset="-122"/>
                <a:cs typeface="Times New Roman" panose="02020603050405020304" charset="0"/>
                <a:sym typeface="inpin heiti" panose="00000500000000000000" pitchFamily="2" charset="-122"/>
              </a:rPr>
              <a:t> </a:t>
            </a:r>
            <a:endParaRPr lang="en-US" altLang="zh-CN" sz="2400" dirty="0">
              <a:solidFill>
                <a:srgbClr val="0018C3"/>
              </a:solidFill>
              <a:latin typeface="Times New Roman" panose="02020603050405020304" charset="0"/>
              <a:ea typeface="inpin heiti" panose="00000500000000000000" pitchFamily="2" charset="-122"/>
              <a:cs typeface="Times New Roman" panose="02020603050405020304" charset="0"/>
              <a:sym typeface="inpin heiti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1/Desktop/333333.jpg333333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249785" cy="6857365"/>
          </a:xfrm>
          <a:prstGeom prst="rect">
            <a:avLst/>
          </a:prstGeom>
        </p:spPr>
      </p:pic>
      <p:pic>
        <p:nvPicPr>
          <p:cNvPr id="7" name="图片 6" descr="未标题-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75" y="263525"/>
            <a:ext cx="2074545" cy="1037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3745" y="1504950"/>
            <a:ext cx="10894695" cy="4770120"/>
          </a:xfrm>
          <a:prstGeom prst="rect">
            <a:avLst/>
          </a:prstGeom>
          <a:noFill/>
          <a:effectLst>
            <a:glow rad="127000">
              <a:schemeClr val="accent1">
                <a:alpha val="75000"/>
              </a:schemeClr>
            </a:glow>
          </a:effectLst>
        </p:spPr>
        <p:txBody>
          <a:bodyPr vert="horz" wrap="square" rtlCol="0">
            <a:noAutofit/>
          </a:bodyPr>
          <a:lstStyle/>
          <a:p>
            <a:pPr indent="0" algn="l">
              <a:lnSpc>
                <a:spcPct val="150000"/>
              </a:lnSpc>
              <a:buNone/>
            </a:pPr>
            <a:endParaRPr lang="zh-CN" altLang="en-US" sz="1400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>
                <a:solidFill>
                  <a:srgbClr val="0018C3"/>
                </a:solidFill>
                <a:latin typeface="Calibri" panose="020F0502020204030204" charset="0"/>
              </a:rPr>
              <a:t>围绕所选赛题方向，介绍参赛项目的行业背景，包括但不限于产业发展现状、拟解决的问题、建设目的等内容。</a:t>
            </a: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200000"/>
              </a:lnSpc>
              <a:buNone/>
            </a:pP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4855" y="1025525"/>
            <a:ext cx="1818236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3200">
                <a:solidFill>
                  <a:srgbClr val="0018C3"/>
                </a:solidFill>
                <a:latin typeface="Calibri" panose="020F0502020204030204" charset="0"/>
              </a:rPr>
              <a:t>项目背景</a:t>
            </a:r>
            <a:endParaRPr lang="zh-CN" altLang="en-US" sz="3200" dirty="0">
              <a:solidFill>
                <a:srgbClr val="0018C3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1/Desktop/333333.jpg333333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249785" cy="6857365"/>
          </a:xfrm>
          <a:prstGeom prst="rect">
            <a:avLst/>
          </a:prstGeom>
        </p:spPr>
      </p:pic>
      <p:pic>
        <p:nvPicPr>
          <p:cNvPr id="7" name="图片 6" descr="未标题-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75" y="263525"/>
            <a:ext cx="2074545" cy="1037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3745" y="1504950"/>
            <a:ext cx="9105265" cy="4770120"/>
          </a:xfrm>
          <a:prstGeom prst="rect">
            <a:avLst/>
          </a:prstGeom>
          <a:noFill/>
          <a:effectLst>
            <a:glow rad="127000">
              <a:schemeClr val="accent1">
                <a:alpha val="75000"/>
              </a:schemeClr>
            </a:glow>
          </a:effectLst>
        </p:spPr>
        <p:txBody>
          <a:bodyPr vert="horz" wrap="square" rtlCol="0">
            <a:noAutofit/>
          </a:bodyPr>
          <a:lstStyle/>
          <a:p>
            <a:pPr indent="0" algn="l">
              <a:lnSpc>
                <a:spcPct val="150000"/>
              </a:lnSpc>
              <a:buNone/>
            </a:pPr>
            <a:endParaRPr lang="zh-CN" altLang="en-US" sz="1400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200000"/>
              </a:lnSpc>
              <a:buNone/>
            </a:pPr>
            <a:r>
              <a:rPr lang="zh-CN" altLang="en-US">
                <a:solidFill>
                  <a:srgbClr val="0018C3"/>
                </a:solidFill>
                <a:latin typeface="Calibri" panose="020F0502020204030204" charset="0"/>
              </a:rPr>
              <a:t>简要介绍参赛作品适用的行业范围及应用场景，主要服务的客户类型及应用需求等。</a:t>
            </a: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200000"/>
              </a:lnSpc>
              <a:buNone/>
            </a:pP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4855" y="1025525"/>
            <a:ext cx="1818236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3200">
                <a:solidFill>
                  <a:srgbClr val="0018C3"/>
                </a:solidFill>
                <a:latin typeface="Calibri" panose="020F0502020204030204" charset="0"/>
              </a:rPr>
              <a:t>应用场景</a:t>
            </a:r>
            <a:endParaRPr lang="zh-CN" altLang="en-US" sz="3200" dirty="0">
              <a:solidFill>
                <a:srgbClr val="0018C3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C:/Users/1/Desktop/333333.jpg333333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249785" cy="6857365"/>
          </a:xfrm>
          <a:prstGeom prst="rect">
            <a:avLst/>
          </a:prstGeom>
        </p:spPr>
      </p:pic>
      <p:pic>
        <p:nvPicPr>
          <p:cNvPr id="7" name="图片 6" descr="未标题-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75" y="263525"/>
            <a:ext cx="2074545" cy="1037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3745" y="1504950"/>
            <a:ext cx="10829290" cy="4770120"/>
          </a:xfrm>
          <a:prstGeom prst="rect">
            <a:avLst/>
          </a:prstGeom>
          <a:noFill/>
          <a:effectLst>
            <a:glow rad="127000">
              <a:schemeClr val="accent1">
                <a:alpha val="75000"/>
              </a:schemeClr>
            </a:glow>
          </a:effectLst>
        </p:spPr>
        <p:txBody>
          <a:bodyPr vert="horz" wrap="square" rtlCol="0">
            <a:noAutofit/>
          </a:bodyPr>
          <a:lstStyle/>
          <a:p>
            <a:pPr indent="0" algn="l">
              <a:lnSpc>
                <a:spcPct val="150000"/>
              </a:lnSpc>
              <a:buNone/>
            </a:pPr>
            <a:endParaRPr lang="zh-CN" altLang="en-US" sz="1400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200000"/>
              </a:lnSpc>
              <a:buNone/>
            </a:pPr>
            <a:r>
              <a:rPr lang="zh-CN" altLang="en-US">
                <a:solidFill>
                  <a:srgbClr val="0018C3"/>
                </a:solidFill>
                <a:latin typeface="Calibri" panose="020F0502020204030204" charset="0"/>
              </a:rPr>
              <a:t>从创新性、有效性和可推广性等方面，简要介绍参赛作品的技术优势、服务优势和产品化优势，与国内外同类解决方案相比具有哪些竞争力。</a:t>
            </a: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44855" y="1025525"/>
            <a:ext cx="1818236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indent="0">
              <a:buFont typeface="Wingdings" panose="05000000000000000000" pitchFamily="2" charset="2"/>
              <a:buNone/>
            </a:pPr>
            <a:r>
              <a:rPr lang="zh-CN" altLang="en-US" sz="3200">
                <a:solidFill>
                  <a:srgbClr val="0018C3"/>
                </a:solidFill>
                <a:latin typeface="Calibri" panose="020F0502020204030204" charset="0"/>
              </a:rPr>
              <a:t>核心优势</a:t>
            </a:r>
            <a:endParaRPr lang="zh-CN" altLang="en-US" sz="3200" dirty="0">
              <a:solidFill>
                <a:srgbClr val="0018C3"/>
              </a:solidFill>
              <a:latin typeface="Calibri" panose="020F050202020403020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1/Desktop/333333.jpg333333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249785" cy="6857365"/>
          </a:xfrm>
          <a:prstGeom prst="rect">
            <a:avLst/>
          </a:prstGeom>
        </p:spPr>
      </p:pic>
      <p:pic>
        <p:nvPicPr>
          <p:cNvPr id="8" name="图片 7" descr="图片33333333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65" y="2038985"/>
            <a:ext cx="5765800" cy="2846070"/>
          </a:xfrm>
          <a:prstGeom prst="rect">
            <a:avLst/>
          </a:prstGeom>
        </p:spPr>
      </p:pic>
      <p:pic>
        <p:nvPicPr>
          <p:cNvPr id="4" name="图片 3" descr="未标题-1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675" y="263525"/>
            <a:ext cx="2074545" cy="10375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36654" y="2734779"/>
            <a:ext cx="2937164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zh-CN" altLang="en-US" sz="4800" dirty="0">
                <a:solidFill>
                  <a:srgbClr val="0018C3"/>
                </a:solidFill>
                <a:latin typeface="字魂100号-方方先锋体" panose="00000500000000000000" charset="-122"/>
                <a:ea typeface="字魂100号-方方先锋体" panose="00000500000000000000" charset="-122"/>
                <a:sym typeface="inpin heiti" panose="00000500000000000000" pitchFamily="2" charset="-122"/>
              </a:rPr>
              <a:t>解决方案</a:t>
            </a:r>
            <a:endParaRPr lang="zh-CN" altLang="en-US" sz="4800" dirty="0">
              <a:solidFill>
                <a:srgbClr val="0018C3"/>
              </a:solidFill>
              <a:latin typeface="字魂100号-方方先锋体" panose="00000500000000000000" charset="-122"/>
              <a:ea typeface="字魂100号-方方先锋体" panose="00000500000000000000" charset="-122"/>
              <a:sym typeface="inpin heiti" panose="000005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173920" y="2038722"/>
            <a:ext cx="943727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lvl="2">
              <a:defRPr/>
            </a:pPr>
            <a:r>
              <a:rPr lang="en-US" altLang="zh-CN" sz="2400" dirty="0">
                <a:solidFill>
                  <a:srgbClr val="0018C3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PART </a:t>
            </a:r>
            <a:endParaRPr lang="en-US" altLang="zh-CN" sz="2400" dirty="0">
              <a:solidFill>
                <a:srgbClr val="0018C3"/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83960" y="1351915"/>
            <a:ext cx="2006600" cy="11684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p>
            <a:pPr marL="0" lvl="2">
              <a:defRPr/>
            </a:pPr>
            <a:r>
              <a:rPr lang="en-US" altLang="zh-CN" sz="7000" dirty="0">
                <a:solidFill>
                  <a:srgbClr val="0018C3"/>
                </a:solidFill>
                <a:latin typeface="Times New Roman" panose="02020603050405020304" charset="0"/>
                <a:ea typeface="字魂100号-方方先锋体" panose="00000500000000000000" charset="-122"/>
                <a:cs typeface="Times New Roman" panose="02020603050405020304" charset="0"/>
                <a:sym typeface="inpin heiti" panose="00000500000000000000" pitchFamily="2" charset="-122"/>
              </a:rPr>
              <a:t>02</a:t>
            </a:r>
            <a:r>
              <a:rPr lang="en-US" altLang="zh-CN" sz="2400" dirty="0">
                <a:solidFill>
                  <a:srgbClr val="0018C3"/>
                </a:solidFill>
                <a:latin typeface="Times New Roman" panose="02020603050405020304" charset="0"/>
                <a:ea typeface="inpin heiti" panose="00000500000000000000" pitchFamily="2" charset="-122"/>
                <a:cs typeface="Times New Roman" panose="02020603050405020304" charset="0"/>
                <a:sym typeface="inpin heiti" panose="00000500000000000000" pitchFamily="2" charset="-122"/>
              </a:rPr>
              <a:t> </a:t>
            </a:r>
            <a:endParaRPr lang="en-US" altLang="zh-CN" sz="2400" dirty="0">
              <a:solidFill>
                <a:srgbClr val="0018C3"/>
              </a:solidFill>
              <a:latin typeface="Times New Roman" panose="02020603050405020304" charset="0"/>
              <a:ea typeface="inpin heiti" panose="00000500000000000000" pitchFamily="2" charset="-122"/>
              <a:cs typeface="Times New Roman" panose="02020603050405020304" charset="0"/>
              <a:sym typeface="inpin heiti" panose="000005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1/Desktop/333333.jpg333333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249785" cy="6857365"/>
          </a:xfrm>
          <a:prstGeom prst="rect">
            <a:avLst/>
          </a:prstGeom>
        </p:spPr>
      </p:pic>
      <p:pic>
        <p:nvPicPr>
          <p:cNvPr id="3" name="图片 2" descr="未标题-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75" y="263525"/>
            <a:ext cx="2074545" cy="1037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8490" y="1560830"/>
            <a:ext cx="11302365" cy="473138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>
                <a:solidFill>
                  <a:srgbClr val="0018C3"/>
                </a:solidFill>
                <a:latin typeface="Calibri" panose="020F0502020204030204" charset="0"/>
              </a:rPr>
              <a:t>项目的数据来源的范围和渠道。分析数据在项目中的作用是否显著，是否充分体现了数据价值。从数据来源广泛性、数据跨企业流通交易规模、数据维度、数据价值体现等角度阐述。</a:t>
            </a: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150000"/>
              </a:lnSpc>
              <a:buNone/>
            </a:pP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8965" y="1025525"/>
            <a:ext cx="285559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18C3"/>
                </a:solidFill>
                <a:latin typeface="微软雅黑" panose="020B0503020204020204" charset="-122"/>
                <a:ea typeface="微软雅黑" panose="020B0503020204020204" charset="-122"/>
              </a:rPr>
              <a:t>数据要素基础</a:t>
            </a:r>
            <a:endParaRPr lang="zh-CN" altLang="en-US" sz="3200" dirty="0">
              <a:solidFill>
                <a:srgbClr val="0018C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C:/Users/1/Desktop/333333.jpg333333"/>
          <p:cNvPicPr>
            <a:picLocks noChangeAspect="1"/>
          </p:cNvPicPr>
          <p:nvPr/>
        </p:nvPicPr>
        <p:blipFill>
          <a:blip r:embed="rId1"/>
          <a:srcRect t="3" b="3"/>
          <a:stretch>
            <a:fillRect/>
          </a:stretch>
        </p:blipFill>
        <p:spPr>
          <a:xfrm>
            <a:off x="0" y="0"/>
            <a:ext cx="12249785" cy="6857365"/>
          </a:xfrm>
          <a:prstGeom prst="rect">
            <a:avLst/>
          </a:prstGeom>
        </p:spPr>
      </p:pic>
      <p:pic>
        <p:nvPicPr>
          <p:cNvPr id="3" name="图片 2" descr="未标题-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675" y="263525"/>
            <a:ext cx="2074545" cy="1037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18490" y="1560830"/>
            <a:ext cx="11426825" cy="4731385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pPr indent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>
                <a:solidFill>
                  <a:srgbClr val="0018C3"/>
                </a:solidFill>
                <a:latin typeface="Times New Roman" panose="02020603050405020304" charset="0"/>
                <a:cs typeface="Times New Roman" panose="02020603050405020304" charset="0"/>
              </a:rPr>
              <a:t>1.技术架构：介绍参赛作品的顶层设计方案、技术架构等。</a:t>
            </a:r>
            <a:endParaRPr lang="zh-CN" altLang="en-US">
              <a:solidFill>
                <a:srgbClr val="0018C3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>
                <a:solidFill>
                  <a:srgbClr val="0018C3"/>
                </a:solidFill>
                <a:latin typeface="Times New Roman" panose="02020603050405020304" charset="0"/>
                <a:cs typeface="Times New Roman" panose="02020603050405020304" charset="0"/>
              </a:rPr>
              <a:t>2.数据服务功能:描述解决方案提供的主要数据服务的功能，包括不限于应用场景创新水平、高质量数据集建设情况等。</a:t>
            </a:r>
            <a:endParaRPr lang="zh-CN" altLang="en-US">
              <a:solidFill>
                <a:srgbClr val="0018C3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None/>
            </a:pPr>
            <a:r>
              <a:rPr lang="zh-CN" altLang="en-US">
                <a:solidFill>
                  <a:srgbClr val="0018C3"/>
                </a:solidFill>
                <a:latin typeface="Times New Roman" panose="02020603050405020304" charset="0"/>
                <a:cs typeface="Times New Roman" panose="02020603050405020304" charset="0"/>
              </a:rPr>
              <a:t>3.数据服务及产品效能：介绍解决方案中涉及的主要数据服务产品及产品效能。</a:t>
            </a:r>
            <a:endParaRPr lang="zh-CN" altLang="en-US">
              <a:solidFill>
                <a:srgbClr val="0018C3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indent="0" algn="l">
              <a:lnSpc>
                <a:spcPct val="150000"/>
              </a:lnSpc>
              <a:buNone/>
            </a:pPr>
            <a:endParaRPr lang="zh-CN" altLang="en-US">
              <a:solidFill>
                <a:srgbClr val="0018C3"/>
              </a:solidFill>
              <a:latin typeface="Calibri" panose="020F05020202040302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8965" y="1025525"/>
            <a:ext cx="2855595" cy="5835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indent="0" algn="just">
              <a:buFont typeface="Wingdings" panose="05000000000000000000" pitchFamily="2" charset="2"/>
              <a:buNone/>
            </a:pPr>
            <a:r>
              <a:rPr lang="zh-CN" altLang="en-US" sz="3200" dirty="0">
                <a:solidFill>
                  <a:srgbClr val="0018C3"/>
                </a:solidFill>
                <a:latin typeface="微软雅黑" panose="020B0503020204020204" charset="-122"/>
                <a:ea typeface="微软雅黑" panose="020B0503020204020204" charset="-122"/>
              </a:rPr>
              <a:t>技术路线</a:t>
            </a:r>
            <a:endParaRPr lang="zh-CN" altLang="en-US" sz="3200" dirty="0">
              <a:solidFill>
                <a:srgbClr val="0018C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300.0696062992126,&quot;left&quot;:173.15,&quot;top&quot;:147.2,&quot;width&quot;:608.05}"/>
</p:tagLst>
</file>

<file path=ppt/tags/tag11.xml><?xml version="1.0" encoding="utf-8"?>
<p:tagLst xmlns:p="http://schemas.openxmlformats.org/presentationml/2006/main">
  <p:tag name="KSO_WM_DIAGRAM_VIRTUALLY_FRAME" val="{&quot;height&quot;:300.0696062992126,&quot;left&quot;:173.15,&quot;top&quot;:147.2,&quot;width&quot;:608.05}"/>
</p:tagLst>
</file>

<file path=ppt/tags/tag12.xml><?xml version="1.0" encoding="utf-8"?>
<p:tagLst xmlns:p="http://schemas.openxmlformats.org/presentationml/2006/main">
  <p:tag name="KSO_WM_DIAGRAM_VIRTUALLY_FRAME" val="{&quot;height&quot;:300.0696062992126,&quot;left&quot;:173.15,&quot;top&quot;:147.2,&quot;width&quot;:608.05}"/>
</p:tagLst>
</file>

<file path=ppt/tags/tag13.xml><?xml version="1.0" encoding="utf-8"?>
<p:tagLst xmlns:p="http://schemas.openxmlformats.org/presentationml/2006/main">
  <p:tag name="KSO_WM_DIAGRAM_VIRTUALLY_FRAME" val="{&quot;height&quot;:300.0696062992126,&quot;left&quot;:173.15,&quot;top&quot;:147.2,&quot;width&quot;:608.05}"/>
</p:tagLst>
</file>

<file path=ppt/tags/tag14.xml><?xml version="1.0" encoding="utf-8"?>
<p:tagLst xmlns:p="http://schemas.openxmlformats.org/presentationml/2006/main">
  <p:tag name="KSO_WM_DIAGRAM_VIRTUALLY_FRAME" val="{&quot;height&quot;:300.0696062992126,&quot;left&quot;:173.15,&quot;top&quot;:147.2,&quot;width&quot;:608.05}"/>
</p:tagLst>
</file>

<file path=ppt/tags/tag15.xml><?xml version="1.0" encoding="utf-8"?>
<p:tagLst xmlns:p="http://schemas.openxmlformats.org/presentationml/2006/main">
  <p:tag name="KSO_WM_DIAGRAM_VIRTUALLY_FRAME" val="{&quot;height&quot;:300.0696062992126,&quot;left&quot;:173.15,&quot;top&quot;:147.2,&quot;width&quot;:608.05}"/>
</p:tagLst>
</file>

<file path=ppt/tags/tag16.xml><?xml version="1.0" encoding="utf-8"?>
<p:tagLst xmlns:p="http://schemas.openxmlformats.org/presentationml/2006/main">
  <p:tag name="KSO_WM_DIAGRAM_VIRTUALLY_FRAME" val="{&quot;height&quot;:300.0696062992126,&quot;left&quot;:173.15,&quot;top&quot;:147.2,&quot;width&quot;:608.05}"/>
</p:tagLst>
</file>

<file path=ppt/tags/tag17.xml><?xml version="1.0" encoding="utf-8"?>
<p:tagLst xmlns:p="http://schemas.openxmlformats.org/presentationml/2006/main">
  <p:tag name="KSO_WM_DIAGRAM_VIRTUALLY_FRAME" val="{&quot;height&quot;:300.0696062992126,&quot;left&quot;:173.15,&quot;top&quot;:147.2,&quot;width&quot;:608.05}"/>
</p:tagLst>
</file>

<file path=ppt/tags/tag18.xml><?xml version="1.0" encoding="utf-8"?>
<p:tagLst xmlns:p="http://schemas.openxmlformats.org/presentationml/2006/main">
  <p:tag name="KSO_WM_DIAGRAM_VIRTUALLY_FRAME" val="{&quot;height&quot;:300.0696062992126,&quot;left&quot;:173.15,&quot;top&quot;:147.2,&quot;width&quot;:608.05}"/>
</p:tagLst>
</file>

<file path=ppt/tags/tag19.xml><?xml version="1.0" encoding="utf-8"?>
<p:tagLst xmlns:p="http://schemas.openxmlformats.org/presentationml/2006/main">
  <p:tag name="KSO_WM_DIAGRAM_VIRTUALLY_FRAME" val="{&quot;height&quot;:300.0696062992126,&quot;left&quot;:173.15,&quot;top&quot;:147.2,&quot;width&quot;:60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00.0696062992126,&quot;left&quot;:173.15,&quot;top&quot;:147.2,&quot;width&quot;:608.05}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300.0696062992126,&quot;left&quot;:173.15,&quot;top&quot;:147.2,&quot;width&quot;:608.05}"/>
</p:tagLst>
</file>

<file path=ppt/tags/tag6.xml><?xml version="1.0" encoding="utf-8"?>
<p:tagLst xmlns:p="http://schemas.openxmlformats.org/presentationml/2006/main">
  <p:tag name="KSO_WM_DIAGRAM_VIRTUALLY_FRAME" val="{&quot;height&quot;:300.0696062992126,&quot;left&quot;:173.15,&quot;top&quot;:147.2,&quot;width&quot;:608.05}"/>
</p:tagLst>
</file>

<file path=ppt/tags/tag7.xml><?xml version="1.0" encoding="utf-8"?>
<p:tagLst xmlns:p="http://schemas.openxmlformats.org/presentationml/2006/main">
  <p:tag name="KSO_WM_DIAGRAM_VIRTUALLY_FRAME" val="{&quot;height&quot;:300.0696062992126,&quot;left&quot;:173.15,&quot;top&quot;:147.2,&quot;width&quot;:608.05}"/>
</p:tagLst>
</file>

<file path=ppt/tags/tag8.xml><?xml version="1.0" encoding="utf-8"?>
<p:tagLst xmlns:p="http://schemas.openxmlformats.org/presentationml/2006/main">
  <p:tag name="KSO_WM_DIAGRAM_VIRTUALLY_FRAME" val="{&quot;height&quot;:300.0696062992126,&quot;left&quot;:173.15,&quot;top&quot;:147.2,&quot;width&quot;:608.05}"/>
</p:tagLst>
</file>

<file path=ppt/tags/tag9.xml><?xml version="1.0" encoding="utf-8"?>
<p:tagLst xmlns:p="http://schemas.openxmlformats.org/presentationml/2006/main">
  <p:tag name="KSO_WM_DIAGRAM_VIRTUALLY_FRAME" val="{&quot;height&quot;:300.0696062992126,&quot;left&quot;:173.15,&quot;top&quot;:147.2,&quot;width&quot;:608.05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1144</Words>
  <Application>WPS 演示</Application>
  <PresentationFormat>宽屏</PresentationFormat>
  <Paragraphs>119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0" baseType="lpstr">
      <vt:lpstr>Arial</vt:lpstr>
      <vt:lpstr>宋体</vt:lpstr>
      <vt:lpstr>Wingdings</vt:lpstr>
      <vt:lpstr>Times New Roman</vt:lpstr>
      <vt:lpstr>微软雅黑</vt:lpstr>
      <vt:lpstr>字魂100号-方方先锋体</vt:lpstr>
      <vt:lpstr>inpin heiti</vt:lpstr>
      <vt:lpstr>Calibri</vt:lpstr>
      <vt:lpstr>Arial Unicode MS</vt:lpstr>
      <vt:lpstr>思源黑体 CN Heavy</vt:lpstr>
      <vt:lpstr>黑体</vt:lpstr>
      <vt:lpstr>方正小标宋简体</vt:lpstr>
      <vt:lpstr>Wingdings</vt:lpstr>
      <vt:lpstr>inpin heiti</vt:lpstr>
      <vt:lpstr>字魂100号-方方先锋体</vt:lpstr>
      <vt:lpstr>思源黑体 CN Heavy</vt:lpstr>
      <vt:lpstr>Segoe Print</vt:lpstr>
      <vt:lpstr>字魂方方先锋体</vt:lpstr>
      <vt:lpstr>文道潮黑体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舒佳航</dc:creator>
  <cp:lastModifiedBy>wangzh</cp:lastModifiedBy>
  <cp:revision>106</cp:revision>
  <dcterms:created xsi:type="dcterms:W3CDTF">1900-01-01T00:00:00Z</dcterms:created>
  <dcterms:modified xsi:type="dcterms:W3CDTF">2026-06-03T07:22:40Z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CDAC065A4DB244E6B4F2AAC880320495_13</vt:lpwstr>
  </property>
  <property fmtid="{D5CDD505-2E9C-101B-9397-08002B2CF9AE}" pid="3" name="KSOProductBuildVer">
    <vt:lpwstr>2052-12.1.0.26375</vt:lpwstr>
  </property>
</Properties>
</file>